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26" r:id="rId2"/>
    <p:sldId id="495" r:id="rId3"/>
    <p:sldId id="496" r:id="rId4"/>
    <p:sldId id="418" r:id="rId5"/>
    <p:sldId id="419" r:id="rId6"/>
    <p:sldId id="503" r:id="rId7"/>
    <p:sldId id="497" r:id="rId8"/>
    <p:sldId id="498" r:id="rId9"/>
    <p:sldId id="422" r:id="rId10"/>
    <p:sldId id="499" r:id="rId11"/>
    <p:sldId id="424" r:id="rId12"/>
    <p:sldId id="502" r:id="rId13"/>
    <p:sldId id="433" r:id="rId14"/>
    <p:sldId id="508" r:id="rId15"/>
    <p:sldId id="506" r:id="rId16"/>
    <p:sldId id="507" r:id="rId17"/>
    <p:sldId id="509" r:id="rId18"/>
    <p:sldId id="510" r:id="rId19"/>
    <p:sldId id="511" r:id="rId20"/>
    <p:sldId id="512" r:id="rId21"/>
    <p:sldId id="514" r:id="rId22"/>
    <p:sldId id="504" r:id="rId23"/>
    <p:sldId id="500" r:id="rId24"/>
    <p:sldId id="501" r:id="rId25"/>
    <p:sldId id="427" r:id="rId26"/>
    <p:sldId id="428" r:id="rId27"/>
    <p:sldId id="429" r:id="rId28"/>
    <p:sldId id="430" r:id="rId29"/>
    <p:sldId id="431" r:id="rId30"/>
    <p:sldId id="432" r:id="rId31"/>
    <p:sldId id="449" r:id="rId32"/>
    <p:sldId id="450" r:id="rId33"/>
    <p:sldId id="451" r:id="rId34"/>
    <p:sldId id="515" r:id="rId35"/>
    <p:sldId id="453" r:id="rId36"/>
    <p:sldId id="454" r:id="rId37"/>
    <p:sldId id="516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淡色スタイル 3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0" y="10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C1B30-7A82-43DF-A818-A3DE64774CB0}" type="datetimeFigureOut">
              <a:rPr kumimoji="1" lang="ja-JP" altLang="en-US" smtClean="0"/>
              <a:t>2021/4/26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46937-DE2F-4665-9A21-62075272C2F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7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8071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97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63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32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08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88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440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695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1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783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26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1024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563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65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382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53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71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5614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785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238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27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23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1349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931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26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54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78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44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3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177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6937-DE2F-4665-9A21-62075272C2FA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55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表紙A(白ロゴ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" y="0"/>
            <a:ext cx="12192119" cy="685800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0" y="4714043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2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207568" y="5824866"/>
            <a:ext cx="9937272" cy="101032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/>
              <a:t>○○○○年○○月○○日</a:t>
            </a:r>
            <a:br>
              <a:rPr lang="ja-JP" altLang="en-US"/>
            </a:br>
            <a:r>
              <a:rPr lang="ja-JP" altLang="en-US"/>
              <a:t>株式会社ＮＴＴデータ　○○○○</a:t>
            </a:r>
            <a:br>
              <a:rPr lang="ja-JP" altLang="en-US"/>
            </a:br>
            <a:r>
              <a:rPr lang="ja-JP" altLang="en-US"/>
              <a:t>○○○○○○○○○○○○</a:t>
            </a:r>
            <a:endParaRPr lang="ja-JP" altLang="en-US" dirty="0"/>
          </a:p>
        </p:txBody>
      </p:sp>
      <p:sp>
        <p:nvSpPr>
          <p:cNvPr id="16" name="タイトル 3"/>
          <p:cNvSpPr>
            <a:spLocks noGrp="1"/>
          </p:cNvSpPr>
          <p:nvPr>
            <p:ph type="title" hasCustomPrompt="1"/>
          </p:nvPr>
        </p:nvSpPr>
        <p:spPr>
          <a:xfrm>
            <a:off x="2207568" y="4771199"/>
            <a:ext cx="9937272" cy="988424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>
              <a:defRPr lang="ja-JP" altLang="en-US" spc="0" dirty="0">
                <a:solidFill>
                  <a:srgbClr val="FFFFFF"/>
                </a:solidFill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ja-JP" altLang="en-US"/>
              <a:t>［タイトル（１</a:t>
            </a:r>
            <a:r>
              <a:rPr kumimoji="1" lang="en-US" altLang="ja-JP"/>
              <a:t>〜</a:t>
            </a:r>
            <a:r>
              <a:rPr kumimoji="1" lang="ja-JP" altLang="en-US"/>
              <a:t>３行）］</a:t>
            </a:r>
            <a:endParaRPr kumimoji="1" lang="ja-JP" altLang="en-US" dirty="0"/>
          </a:p>
        </p:txBody>
      </p:sp>
      <p:sp>
        <p:nvSpPr>
          <p:cNvPr id="9" name="TextBox 12"/>
          <p:cNvSpPr txBox="1"/>
          <p:nvPr/>
        </p:nvSpPr>
        <p:spPr>
          <a:xfrm>
            <a:off x="10536125" y="6707601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rgbClr val="FFFFFF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47A7B74-48AA-304D-8A41-3EA692EE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6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表紙B(Human Blue ロゴ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0" y="4714043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2207568" y="5824866"/>
            <a:ext cx="9937272" cy="101032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ja-JP" altLang="en-US"/>
              <a:t>○○○○年○○月○○日</a:t>
            </a:r>
            <a:br>
              <a:rPr lang="ja-JP" altLang="en-US"/>
            </a:br>
            <a:r>
              <a:rPr lang="ja-JP" altLang="en-US"/>
              <a:t>株式会社ＮＴＴデータ　○○○○</a:t>
            </a:r>
            <a:br>
              <a:rPr lang="ja-JP" altLang="en-US"/>
            </a:br>
            <a:r>
              <a:rPr lang="ja-JP" altLang="en-US"/>
              <a:t>○○○○○○○○○○○○</a:t>
            </a:r>
            <a:endParaRPr lang="ja-JP" altLang="en-US" dirty="0"/>
          </a:p>
        </p:txBody>
      </p:sp>
      <p:sp>
        <p:nvSpPr>
          <p:cNvPr id="12" name="タイトル 3"/>
          <p:cNvSpPr>
            <a:spLocks noGrp="1"/>
          </p:cNvSpPr>
          <p:nvPr>
            <p:ph type="title" hasCustomPrompt="1"/>
          </p:nvPr>
        </p:nvSpPr>
        <p:spPr>
          <a:xfrm>
            <a:off x="2207568" y="4771199"/>
            <a:ext cx="9937272" cy="988424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>
              <a:defRPr lang="ja-JP" altLang="en-US" spc="0" dirty="0">
                <a:solidFill>
                  <a:srgbClr val="FFFFFF"/>
                </a:solidFill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ja-JP" altLang="en-US"/>
              <a:t>［タイトル（１</a:t>
            </a:r>
            <a:r>
              <a:rPr kumimoji="1" lang="en-US" altLang="ja-JP"/>
              <a:t>〜</a:t>
            </a:r>
            <a:r>
              <a:rPr kumimoji="1" lang="ja-JP" altLang="en-US"/>
              <a:t>３行）］</a:t>
            </a:r>
            <a:endParaRPr kumimoji="1" lang="ja-JP" alt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10536125" y="6707601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rgbClr val="FFFFFF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611DE41-3F6F-044D-8535-2B53BB9D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26" y="6504431"/>
            <a:ext cx="1159714" cy="295200"/>
          </a:xfrm>
          <a:prstGeom prst="rect">
            <a:avLst/>
          </a:prstGeom>
        </p:spPr>
      </p:pic>
      <p:sp>
        <p:nvSpPr>
          <p:cNvPr id="20" name="タイトル 17"/>
          <p:cNvSpPr>
            <a:spLocks noGrp="1"/>
          </p:cNvSpPr>
          <p:nvPr>
            <p:ph type="title" hasCustomPrompt="1"/>
          </p:nvPr>
        </p:nvSpPr>
        <p:spPr>
          <a:xfrm>
            <a:off x="172188" y="275"/>
            <a:ext cx="11844000" cy="730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ja-JP" altLang="en-US" spc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/>
            </a:pPr>
            <a:r>
              <a:rPr kumimoji="1" lang="ja-JP" altLang="en-US" dirty="0"/>
              <a:t>［目次］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2080172" y="658094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tx1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tx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289684-E3E2-4735-801A-13BFBA854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08212" y="908049"/>
            <a:ext cx="9446400" cy="5256000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2000"/>
            </a:lvl1pPr>
            <a:lvl2pPr marL="1123906" indent="-514350">
              <a:buFont typeface="+mj-lt"/>
              <a:buAutoNum type="arabicPeriod"/>
              <a:defRPr sz="2000"/>
            </a:lvl2pPr>
            <a:lvl3pPr marL="1733459" indent="-514350">
              <a:buFont typeface="+mj-lt"/>
              <a:buAutoNum type="arabicPeriod"/>
              <a:defRPr sz="2000"/>
            </a:lvl3pPr>
            <a:lvl4pPr marL="2343012" indent="-514350">
              <a:buFont typeface="+mj-lt"/>
              <a:buAutoNum type="arabicPeriod"/>
              <a:defRPr sz="2000"/>
            </a:lvl4pPr>
            <a:lvl5pPr marL="2952566" indent="-514350">
              <a:buFont typeface="+mj-lt"/>
              <a:buAutoNum type="arabicPeriod"/>
              <a:defRPr sz="2000"/>
            </a:lvl5pPr>
          </a:lstStyle>
          <a:p>
            <a:pPr lvl="0"/>
            <a:r>
              <a:rPr kumimoji="1" lang="ja-JP" altLang="en-US" dirty="0"/>
              <a:t>目次を入力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837179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7333">
          <p15:clr>
            <a:srgbClr val="FBAE40"/>
          </p15:clr>
        </p15:guide>
        <p15:guide id="3" orient="horz" pos="3884">
          <p15:clr>
            <a:srgbClr val="FBAE40"/>
          </p15:clr>
        </p15:guide>
        <p15:guide id="4" pos="139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中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8000" y="979715"/>
            <a:ext cx="9097200" cy="4412378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2400" spc="200" baseline="0">
                <a:solidFill>
                  <a:srgbClr val="FFFFFF"/>
                </a:solidFill>
              </a:defRPr>
            </a:lvl1pPr>
          </a:lstStyle>
          <a:p>
            <a:r>
              <a:rPr kumimoji="1" lang="ja-JP" altLang="en-US" dirty="0"/>
              <a:t>［中扉］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231284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6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59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172188" y="0"/>
            <a:ext cx="11844000" cy="722902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>
              <a:defRPr lang="ja-JP" altLang="en-US" spc="0">
                <a:solidFill>
                  <a:schemeClr val="accent2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ja-JP" altLang="en-US" dirty="0"/>
              <a:t>［タイトル］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D4ECC3-87F6-48DE-A3D9-ACE61020E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00" y="909850"/>
            <a:ext cx="11113200" cy="52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kumimoji="1" lang="ja-JP" altLang="en-US" dirty="0"/>
              <a:t>テキストの入力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95569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25">
          <p15:clr>
            <a:srgbClr val="FBAE40"/>
          </p15:clr>
        </p15:guide>
        <p15:guide id="3" orient="horz" pos="3884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/>
        </p:nvSpPr>
        <p:spPr>
          <a:xfrm>
            <a:off x="0" y="0"/>
            <a:ext cx="12192000" cy="7337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3200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2188" y="0"/>
            <a:ext cx="11844000" cy="722902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>
              <a:defRPr lang="ja-JP" altLang="en-US" spc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ja-JP" altLang="en-US" dirty="0"/>
              <a:t>［タイトル］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C7A6FB-DEB1-4E3B-A893-0522D7EE0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88" y="908050"/>
            <a:ext cx="11113200" cy="525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kumimoji="1" lang="ja-JP" altLang="en-US" dirty="0"/>
              <a:t>テキストの入力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96208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とコンテンツC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6" name="コンテンツ プレースホルダー 2"/>
          <p:cNvSpPr>
            <a:spLocks noGrp="1"/>
          </p:cNvSpPr>
          <p:nvPr>
            <p:ph idx="11" hasCustomPrompt="1"/>
          </p:nvPr>
        </p:nvSpPr>
        <p:spPr>
          <a:xfrm>
            <a:off x="4041690" y="2852936"/>
            <a:ext cx="4247179" cy="82810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indent="0" fontAlgn="ctr">
              <a:spcBef>
                <a:spcPts val="0"/>
              </a:spcBef>
              <a:buFontTx/>
              <a:buNone/>
              <a:defRPr sz="2000" b="0" i="0" spc="79" baseline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1pPr>
            <a:lvl2pPr marL="484862" indent="0" fontAlgn="ctr">
              <a:spcBef>
                <a:spcPts val="0"/>
              </a:spcBef>
              <a:buFontTx/>
              <a:buNone/>
              <a:defRPr sz="1800" b="0" i="0" spc="79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969724" indent="0" fontAlgn="ctr">
              <a:spcBef>
                <a:spcPts val="0"/>
              </a:spcBef>
              <a:buFontTx/>
              <a:buNone/>
              <a:defRPr sz="1800" b="0" i="0" spc="79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454588" indent="0">
              <a:buFontTx/>
              <a:buNone/>
              <a:defRPr>
                <a:solidFill>
                  <a:schemeClr val="tx2"/>
                </a:solidFill>
              </a:defRPr>
            </a:lvl4pPr>
            <a:lvl5pPr marL="193945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1800" spc="200">
                <a:solidFill>
                  <a:srgbClr val="FFFFFF"/>
                </a:solidFill>
                <a:latin typeface="HGPGothicE" charset="-128"/>
                <a:ea typeface="HGPGothicE" charset="-128"/>
                <a:cs typeface="HGPGothicE" charset="-128"/>
              </a:rPr>
              <a:t>写真</a:t>
            </a:r>
            <a:r>
              <a:rPr lang="en-US" altLang="ja-JP" sz="1800" spc="200">
                <a:solidFill>
                  <a:srgbClr val="FFFFFF"/>
                </a:solidFill>
                <a:latin typeface="HGPGothicE" charset="-128"/>
                <a:ea typeface="HGPGothicE" charset="-128"/>
                <a:cs typeface="HGPGothicE" charset="-128"/>
              </a:rPr>
              <a:t>/</a:t>
            </a:r>
            <a:r>
              <a:rPr lang="ja-JP" altLang="en-US" sz="1800" spc="200">
                <a:solidFill>
                  <a:srgbClr val="FFFFFF"/>
                </a:solidFill>
                <a:latin typeface="HGPGothicE" charset="-128"/>
                <a:ea typeface="HGPGothicE" charset="-128"/>
                <a:cs typeface="HGPGothicE" charset="-128"/>
              </a:rPr>
              <a:t>動画を貼付</a:t>
            </a:r>
            <a:endParaRPr lang="ja-JP" altLang="en-US" sz="1800" spc="200" dirty="0">
              <a:solidFill>
                <a:srgbClr val="FFFFFF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231284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24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クロージング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10416480" y="658094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tx1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7310CC0-8B36-8146-A6F6-1F194745B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96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80605_1_タイトルとコンテンツ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0"/>
            <a:ext cx="12192000" cy="68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3200" rIns="84024" bIns="42012" rtlCol="0" anchor="ctr"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0"/>
            <a:ext cx="11844000" cy="684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800" b="1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ja-JP" altLang="en-US" dirty="0" smtClean="0"/>
              <a:t>［タイトル］</a:t>
            </a:r>
          </a:p>
        </p:txBody>
      </p:sp>
      <p:sp>
        <p:nvSpPr>
          <p:cNvPr id="6" name="テキスト プレースホルダー 8"/>
          <p:cNvSpPr>
            <a:spLocks noGrp="1"/>
          </p:cNvSpPr>
          <p:nvPr>
            <p:ph type="body" sz="quarter" idx="11"/>
          </p:nvPr>
        </p:nvSpPr>
        <p:spPr>
          <a:xfrm>
            <a:off x="0" y="768350"/>
            <a:ext cx="12192000" cy="492443"/>
          </a:xfrm>
          <a:prstGeom prst="rect">
            <a:avLst/>
          </a:prstGeom>
          <a:solidFill>
            <a:srgbClr val="C9C9C9"/>
          </a:solidFill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600" b="1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70131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34124"/>
            <a:ext cx="12192000" cy="424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HGPGothicE" charset="-128"/>
                <a:ea typeface="HGPGothicE" charset="-128"/>
                <a:cs typeface="Meiryo UI" pitchFamily="50" charset="-128"/>
              </a:rPr>
              <a:t>© 2018 NTT DATA Corporation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HGPGothicE" charset="-128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578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console/h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A-gate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の使い方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（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IAM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・基本操作編）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16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の操作＠ユーザ追加イメージ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53138" y="718427"/>
            <a:ext cx="11844000" cy="2585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④基本、入力内容は任意。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アクセスの種類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には、「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マネジメントコンソールへのアクセス」にチェックを入れる。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プログラムからもそのユーザの権限でアクセスする場合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「プログラムによるアクセス」にもチェックをつける。チェックをつけると、ユーザ作成完了時に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アクセスキー・シークレットアクセスキーが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CSV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形式でダウンロードできる。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キーの作成はユーザ作成後でも実施可能。（後からキーを作る場合の手順は「</a:t>
            </a:r>
            <a:r>
              <a:rPr lang="zh-TW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１－１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．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r>
              <a:rPr lang="en-US" altLang="zh-TW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」参照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6978" y="3049335"/>
            <a:ext cx="8655531" cy="3127396"/>
          </a:xfrm>
          <a:prstGeom prst="rect">
            <a:avLst/>
          </a:prstGeom>
        </p:spPr>
      </p:pic>
      <p:sp>
        <p:nvSpPr>
          <p:cNvPr id="10" name="角丸四角形吹き出し 9"/>
          <p:cNvSpPr/>
          <p:nvPr/>
        </p:nvSpPr>
        <p:spPr>
          <a:xfrm>
            <a:off x="6929476" y="4445978"/>
            <a:ext cx="5155585" cy="1019629"/>
          </a:xfrm>
          <a:prstGeom prst="wedgeRoundRectCallout">
            <a:avLst>
              <a:gd name="adj1" fmla="val -69605"/>
              <a:gd name="adj2" fmla="val 6858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・パスワードは複雑性の指定あり。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→大文字・小文字・数字・記号の利用あり、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文字以上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4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の操作＠ユーザ追加イメージ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5313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⑤ユーザ作成時にグループに追加してもよい。最大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グループに所属可能。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ここ以降の項目は任意項目。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19417" b="10456"/>
          <a:stretch/>
        </p:blipFill>
        <p:spPr>
          <a:xfrm>
            <a:off x="800105" y="1727200"/>
            <a:ext cx="9930765" cy="4467710"/>
          </a:xfrm>
          <a:prstGeom prst="rect">
            <a:avLst/>
          </a:prstGeom>
        </p:spPr>
      </p:pic>
      <p:sp>
        <p:nvSpPr>
          <p:cNvPr id="10" name="角丸四角形吹き出し 9"/>
          <p:cNvSpPr/>
          <p:nvPr/>
        </p:nvSpPr>
        <p:spPr>
          <a:xfrm>
            <a:off x="6841553" y="4200568"/>
            <a:ext cx="5155585" cy="1451428"/>
          </a:xfrm>
          <a:prstGeom prst="wedgeRoundRectCallout">
            <a:avLst>
              <a:gd name="adj1" fmla="val -53840"/>
              <a:gd name="adj2" fmla="val 2250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・グループ名はアカウント払出し時に連絡されるが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ユーザが指定したシステム別の識別子を含むため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名前からグループの意味は分かるようになっている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02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の操作＠ユーザ追加イメージ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5313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⑥④のアクセスの種類で「プログラム</a:t>
            </a: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によるアクセス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」にもチェックをつけた場合、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ユーザ作成完了時の下記画面でキーがダウンロードできるので、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ダウンロードして利用者に連携する。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（この画面でダウンロードしておかないと、後からダウンロードできないので注意すること。）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41" b="36208"/>
          <a:stretch/>
        </p:blipFill>
        <p:spPr>
          <a:xfrm>
            <a:off x="364900" y="2425700"/>
            <a:ext cx="11458575" cy="3619509"/>
          </a:xfrm>
          <a:prstGeom prst="rect">
            <a:avLst/>
          </a:prstGeom>
        </p:spPr>
      </p:pic>
      <p:sp>
        <p:nvSpPr>
          <p:cNvPr id="10" name="角丸四角形吹き出し 9"/>
          <p:cNvSpPr/>
          <p:nvPr/>
        </p:nvSpPr>
        <p:spPr>
          <a:xfrm>
            <a:off x="5355653" y="3429000"/>
            <a:ext cx="6467822" cy="1972144"/>
          </a:xfrm>
          <a:prstGeom prst="wedgeRoundRectCallout">
            <a:avLst>
              <a:gd name="adj1" fmla="val -85617"/>
              <a:gd name="adj2" fmla="val 1637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CSV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形式でキー情報がダウンロードできる。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ダウンロードせずにこの画面を切り替えてしまうと、以後ダウンロードはできないので注意すること。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　ダウンロードせずに画面を切り替えてしまった場合は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、「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１－１． 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従い再度新しいキーを作成する必要がある。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6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</a:t>
            </a:r>
            <a:r>
              <a:rPr lang="ja-JP" altLang="en-US" dirty="0"/>
              <a:t>１</a:t>
            </a:r>
            <a:r>
              <a:rPr lang="ja-JP" altLang="en-US" dirty="0" smtClean="0"/>
              <a:t>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＠ユーザ削除イメージ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ユーザの削除は直感的に分かるので割愛する。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15102" r="4375" b="35213"/>
          <a:stretch/>
        </p:blipFill>
        <p:spPr>
          <a:xfrm>
            <a:off x="264888" y="1657351"/>
            <a:ext cx="11658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0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１－１．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補足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b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管理グループの操作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＠既存ユーザのキー作成・削除イメージ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9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の操作＠既存ユーザのキー作成イメージ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操作イメージ　既存ユーザのキー作成（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2021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月時点）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①マネジメントコンソールにログインする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https://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console.aws.amazon.com/console/home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5438"/>
          <a:stretch/>
        </p:blipFill>
        <p:spPr>
          <a:xfrm>
            <a:off x="364900" y="2262981"/>
            <a:ext cx="11458575" cy="4010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194626" y="3143685"/>
            <a:ext cx="7997374" cy="1451428"/>
          </a:xfrm>
          <a:prstGeom prst="wedgeRoundRectCallout">
            <a:avLst>
              <a:gd name="adj1" fmla="val -53999"/>
              <a:gd name="adj2" fmla="val 4087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・アカウントは、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から連絡のあった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管理用アカウントの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・ユーザ名は、基本契約時に指定したユーザ、または、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に所属するユーザ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12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の操作＠既存ユーザのキー作成イメージ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サービスを選択する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1361453"/>
            <a:ext cx="11458575" cy="4518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018814" y="2984049"/>
            <a:ext cx="5696686" cy="851351"/>
          </a:xfrm>
          <a:prstGeom prst="wedgeRoundRectCallout">
            <a:avLst>
              <a:gd name="adj1" fmla="val -49955"/>
              <a:gd name="adj2" fmla="val -144652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・サービスの検索で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と打鍵して選択する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他にも最近アクセスしたサービスから行ってもよい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7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の操作＠既存ユーザのキー作成イメージ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②左ペインのユーザーをクリックし、キーを作成するユーザー名をクリック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32988"/>
          <a:stretch/>
        </p:blipFill>
        <p:spPr>
          <a:xfrm>
            <a:off x="364900" y="1208091"/>
            <a:ext cx="11458575" cy="49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の操作＠既存ユーザのキー作成イメージ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認証情報タブを選択し、アクセスキーの作成をクリック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t="7458" b="9785"/>
          <a:stretch/>
        </p:blipFill>
        <p:spPr>
          <a:xfrm>
            <a:off x="1244607" y="1318591"/>
            <a:ext cx="9166860" cy="48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の操作＠既存ユーザのキー作成イメージ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569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　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.csv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ファイルのダウンロードをクリックすると、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CSV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形式でキー情報がダウンロードできるので、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ダウンロードして利用者に連携する。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00"/>
          <a:stretch/>
        </p:blipFill>
        <p:spPr>
          <a:xfrm>
            <a:off x="329248" y="1623391"/>
            <a:ext cx="11460480" cy="47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A-gate</a:t>
            </a:r>
            <a:r>
              <a:rPr lang="ja-JP" altLang="en-US" dirty="0" smtClean="0"/>
              <a:t>における</a:t>
            </a:r>
            <a:r>
              <a:rPr lang="en-US" altLang="ja-JP" dirty="0" smtClean="0"/>
              <a:t>IAM</a:t>
            </a:r>
            <a:r>
              <a:rPr lang="ja-JP" altLang="en-US" dirty="0" smtClean="0"/>
              <a:t>の利用方法のガイドの構成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7" y="836401"/>
            <a:ext cx="6454391" cy="4392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AWS_</a:t>
            </a:r>
            <a:r>
              <a:rPr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ガイド</a:t>
            </a:r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_A-gate</a:t>
            </a:r>
            <a:r>
              <a:rPr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の使い方</a:t>
            </a:r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_</a:t>
            </a:r>
            <a:r>
              <a:rPr lang="en-US" altLang="ja-JP" sz="20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ja-JP" altLang="en-US" sz="20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基本操作編</a:t>
            </a:r>
            <a:endParaRPr kumimoji="1" lang="ja-JP" altLang="en-US" sz="20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72188" y="1275645"/>
            <a:ext cx="11844000" cy="193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対象読者</a:t>
            </a: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ユーザ）の管理をご担当される方（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管理グループの権限を有する方）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を初めてご利用に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なる開発者・運用者の方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内容</a:t>
            </a: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ユーザの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作成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削除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グループへの参加・除外（テナントアカウントの操作権限の付与・剥奪）方法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000" dirty="0" err="1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ログイン～テナントアカウントでの操作の始め方等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72187" y="3629422"/>
            <a:ext cx="6454391" cy="43924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AWS_</a:t>
            </a:r>
            <a:r>
              <a:rPr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ガイド</a:t>
            </a:r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_A-gate</a:t>
            </a:r>
            <a:r>
              <a:rPr lang="ja-JP" altLang="en-US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の使い方</a:t>
            </a:r>
            <a:r>
              <a:rPr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_</a:t>
            </a:r>
            <a:r>
              <a:rPr lang="en-US" altLang="ja-JP" sz="20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・テナント開発編</a:t>
            </a:r>
            <a:endParaRPr kumimoji="1" lang="ja-JP" altLang="en-US" sz="20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72188" y="4068666"/>
            <a:ext cx="11844000" cy="193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対象読者</a:t>
            </a: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テナントシステムの開発をされる方（主にテナント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管理者・テナント担当者の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方）</a:t>
            </a:r>
            <a:endParaRPr lang="en-US" altLang="ja-JP" sz="2000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内容</a:t>
            </a:r>
            <a:r>
              <a:rPr lang="en-US" altLang="ja-JP" sz="20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テナントシステム開発時の</a:t>
            </a:r>
            <a:r>
              <a:rPr lang="en-US" altLang="ja-JP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の設定・構築の手順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ポリシー、</a:t>
            </a:r>
            <a:r>
              <a:rPr lang="en-US" altLang="ja-JP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0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ロールの作成方法等</a:t>
            </a:r>
            <a:r>
              <a:rPr lang="ja-JP" altLang="en-US" sz="20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en-US" altLang="ja-JP" sz="2000" u="sng" dirty="0">
              <a:solidFill>
                <a:schemeClr val="accent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四角形吹き出し 2"/>
          <p:cNvSpPr/>
          <p:nvPr/>
        </p:nvSpPr>
        <p:spPr>
          <a:xfrm>
            <a:off x="7032977" y="742513"/>
            <a:ext cx="1952978" cy="487265"/>
          </a:xfrm>
          <a:prstGeom prst="wedgeRectCallout">
            <a:avLst>
              <a:gd name="adj1" fmla="val -73722"/>
              <a:gd name="adj2" fmla="val 315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本ドキュメント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9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</a:t>
            </a:r>
            <a:r>
              <a:rPr lang="ja-JP" altLang="en-US" dirty="0" smtClean="0"/>
              <a:t>キー削除イメージ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①キー作成時と同様の手順で、対象ユーザの認証情報タブの画面を開く。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キーが有効（使える状態）だと削除できないため、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まずは削除対象のキー（アクセスキー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）の無効化をクリックする。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82"/>
          <a:stretch/>
        </p:blipFill>
        <p:spPr>
          <a:xfrm>
            <a:off x="1081089" y="1879600"/>
            <a:ext cx="9910821" cy="452120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9577078" y="4677507"/>
            <a:ext cx="1641907" cy="815267"/>
          </a:xfrm>
          <a:prstGeom prst="wedgeRoundRectCallout">
            <a:avLst>
              <a:gd name="adj1" fmla="val -40852"/>
              <a:gd name="adj2" fmla="val 13035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ここをクリック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17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 【</a:t>
            </a:r>
            <a:r>
              <a:rPr lang="ja-JP" altLang="en-US" dirty="0"/>
              <a:t>補足</a:t>
            </a:r>
            <a:r>
              <a:rPr lang="en-US" altLang="ja-JP" dirty="0"/>
              <a:t>】</a:t>
            </a:r>
            <a:r>
              <a:rPr lang="ja-JP" altLang="en-US" dirty="0"/>
              <a:t>　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の操作＠既存ユーザの</a:t>
            </a:r>
            <a:r>
              <a:rPr lang="ja-JP" altLang="en-US" dirty="0" smtClean="0"/>
              <a:t>キー削除イメージ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②ステータスが無効になったら、ステータス横の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×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をクリックしキーを削除する</a:t>
            </a: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477" y="1574799"/>
            <a:ext cx="9910821" cy="4533901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10374281" y="4431322"/>
            <a:ext cx="1641907" cy="815267"/>
          </a:xfrm>
          <a:prstGeom prst="wedgeRoundRectCallout">
            <a:avLst>
              <a:gd name="adj1" fmla="val -40852"/>
              <a:gd name="adj2" fmla="val 13035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ここをクリック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667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１－２．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管理グループの操作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＠グループ追加・除外イメージ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934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の操作＠グループ追加イメージ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操作イメージ　グループ追加（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2021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月時点）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①マネジメントコンソールにログインする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https://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console.aws.amazon.com/console/home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5438"/>
          <a:stretch/>
        </p:blipFill>
        <p:spPr>
          <a:xfrm>
            <a:off x="364900" y="2262981"/>
            <a:ext cx="11458575" cy="4010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194626" y="3143685"/>
            <a:ext cx="7997374" cy="1451428"/>
          </a:xfrm>
          <a:prstGeom prst="wedgeRoundRectCallout">
            <a:avLst>
              <a:gd name="adj1" fmla="val -53999"/>
              <a:gd name="adj2" fmla="val 4087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・アカウントは、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から連絡のあった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管理用アカウントの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・ユーザ名は、基本契約時に指定したユーザ、または、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に所属するユーザ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1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１－２．</a:t>
            </a:r>
            <a:r>
              <a:rPr lang="en-US" altLang="ja-JP" dirty="0" smtClean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の操作＠グループ追加イメージ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サービスを選択する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1361453"/>
            <a:ext cx="11458575" cy="4518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018814" y="2984049"/>
            <a:ext cx="5696686" cy="851351"/>
          </a:xfrm>
          <a:prstGeom prst="wedgeRoundRectCallout">
            <a:avLst>
              <a:gd name="adj1" fmla="val -49955"/>
              <a:gd name="adj2" fmla="val -144652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・サービスの検索で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と打鍵して選択する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他にも最近アクセスしたサービスから行ってもよい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23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１－２．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＠グループ追加</a:t>
            </a:r>
            <a:r>
              <a:rPr lang="ja-JP" altLang="en-US" dirty="0"/>
              <a:t>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＜パターン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：ユーザーを軸にグループ追加＞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③左ペインのユーザをクリックし、ユーザ一覧画面を表示し、対象のユーザー名をクリック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900" y="1583851"/>
            <a:ext cx="11458575" cy="47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</a:t>
            </a:r>
            <a:r>
              <a:rPr lang="ja-JP" altLang="en-US" dirty="0"/>
              <a:t>２</a:t>
            </a:r>
            <a:r>
              <a:rPr lang="ja-JP" altLang="en-US" dirty="0" smtClean="0"/>
              <a:t>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＠グループ追加</a:t>
            </a:r>
            <a:r>
              <a:rPr lang="ja-JP" altLang="en-US" dirty="0"/>
              <a:t>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＜パターン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：ユーザーを軸にグループ追加＞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③グループタブを選択し、ユーザーをグループに追加ボタンをクリック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1549425"/>
            <a:ext cx="11458575" cy="455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900" y="4800600"/>
            <a:ext cx="11458575" cy="1193800"/>
          </a:xfrm>
          <a:prstGeom prst="rect">
            <a:avLst/>
          </a:prstGeom>
        </p:spPr>
      </p:pic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＠グループ追加</a:t>
            </a:r>
            <a:r>
              <a:rPr lang="ja-JP" altLang="en-US" dirty="0"/>
              <a:t>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＜パターン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：ユーザーを軸にグループ追加＞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④任意のグループを選択して、右下のグループに追加ボタンをクリックする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900" y="1583851"/>
            <a:ext cx="11458575" cy="2657949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5052388" y="3640435"/>
            <a:ext cx="2014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9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endParaRPr lang="en-US" altLang="ja-JP" sz="96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82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＠グループ追加</a:t>
            </a:r>
            <a:r>
              <a:rPr lang="ja-JP" altLang="en-US" dirty="0"/>
              <a:t>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＜パターン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：グループを軸にグループ追加＞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③左ペインのユーザーグループをクリックし、グループ一覧を表示し、対象のグループ名をクリック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900" y="1549425"/>
            <a:ext cx="11458575" cy="47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＠グループ追加</a:t>
            </a:r>
            <a:r>
              <a:rPr lang="ja-JP" altLang="en-US" dirty="0"/>
              <a:t>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＜パターン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：グループを軸にグループ追加＞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④ユーザを追加をクリックし、表示されたユーザ一覧から、対象のユーザを選択する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右矢印 5"/>
          <p:cNvSpPr/>
          <p:nvPr/>
        </p:nvSpPr>
        <p:spPr>
          <a:xfrm>
            <a:off x="5638800" y="3200400"/>
            <a:ext cx="666750" cy="112395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188" y="1739901"/>
            <a:ext cx="5199912" cy="44958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9050" y="1752600"/>
            <a:ext cx="5613400" cy="44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本ドキュメントでご説明すること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74000" y="876820"/>
            <a:ext cx="118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下記の操作方法</a:t>
            </a:r>
            <a:r>
              <a:rPr lang="ja-JP" altLang="en-US" sz="28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について説明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sz="28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93549" y="1602978"/>
            <a:ext cx="734920" cy="1062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046199" y="1602978"/>
            <a:ext cx="2653604" cy="107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管理グループの操作</a:t>
            </a:r>
            <a:endParaRPr lang="en-US" altLang="ja-JP" sz="20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868614" y="1602978"/>
            <a:ext cx="8147573" cy="107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lang="en-US" altLang="ja-JP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管理アカウントへの</a:t>
            </a:r>
            <a:r>
              <a:rPr lang="en-US" altLang="ja-JP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IAM</a:t>
            </a: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ユーザの作成・削除、</a:t>
            </a:r>
            <a:r>
              <a:rPr lang="en-US" altLang="ja-JP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IAM</a:t>
            </a: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グループへの参加・除外（テナントアカウントの操作権限の付与・剥奪）を実施する手順を示します。</a:t>
            </a:r>
            <a:endParaRPr lang="en-US" altLang="ja-JP" sz="20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93549" y="2785259"/>
            <a:ext cx="734920" cy="106200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</a:t>
            </a:r>
            <a:endParaRPr kumimoji="1" lang="ja-JP" altLang="en-US" sz="28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046199" y="2785259"/>
            <a:ext cx="2653604" cy="107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テナントアカウントの</a:t>
            </a:r>
            <a:endParaRPr lang="en-US" altLang="ja-JP" sz="20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</a:t>
            </a:r>
            <a:endParaRPr lang="en-US" altLang="ja-JP" sz="20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868614" y="2785259"/>
            <a:ext cx="8147573" cy="107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0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・テナントアカウント上での操作を開始するまでの手順（マネジメントコンソールへのログイン、テナントアカウントへのスイッチロール）を示します。</a:t>
            </a:r>
            <a:endParaRPr lang="en-US" altLang="ja-JP" sz="20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20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21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</a:t>
            </a:r>
            <a:r>
              <a:rPr lang="ja-JP" altLang="en-US" dirty="0" smtClean="0"/>
              <a:t>＠グループ除外イメージ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172188" y="718427"/>
            <a:ext cx="11844000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①ユーザーグループからグループを選択し、ここから除外したいユーザを選択して除外していく。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対象のユーザにチェックをつけ、ユーザを削除をクリックする。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205" y="1583851"/>
            <a:ext cx="9930765" cy="47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４．テナントアカウントの操作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正方形/長方形 34"/>
          <p:cNvSpPr/>
          <p:nvPr/>
        </p:nvSpPr>
        <p:spPr>
          <a:xfrm>
            <a:off x="8243406" y="4193906"/>
            <a:ext cx="2714880" cy="122768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テナント用カウント</a:t>
            </a:r>
            <a:endParaRPr lang="en-US" altLang="ja-JP" sz="16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8127291" y="4077794"/>
            <a:ext cx="2714880" cy="122768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テナント用カウント</a:t>
            </a:r>
            <a:endParaRPr lang="en-US" altLang="ja-JP" sz="16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lang="ja-JP" altLang="en-US" dirty="0" smtClean="0"/>
              <a:t>．テナントアカウントの操作＠ログインとスイッチロール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2646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では全てのユーザは、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管理用のアカウントに作られる。</a:t>
            </a: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1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実際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にシステムを構築するテナントアカウントには、権限セットであるロールだけが存在している。</a:t>
            </a: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11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そのため、ユーザは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まず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管理用のアカウントにログインし、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②そこから利用したいアカウントのロールにスイッチロールして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③システム構築する必要があるのだ。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714948" y="3929058"/>
            <a:ext cx="2714880" cy="2384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ja-JP" sz="1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1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管理用アカウント</a:t>
            </a:r>
            <a:endParaRPr lang="en-US" altLang="ja-JP" sz="16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EEB9"/>
              </a:clrFrom>
              <a:clrTo>
                <a:srgbClr val="FFEE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39825" r="80967" b="27589"/>
          <a:stretch/>
        </p:blipFill>
        <p:spPr>
          <a:xfrm>
            <a:off x="4144927" y="4271984"/>
            <a:ext cx="410247" cy="51280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EEB9"/>
              </a:clrFrom>
              <a:clrTo>
                <a:srgbClr val="FFEE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33308" r="56533" b="24331"/>
          <a:stretch/>
        </p:blipFill>
        <p:spPr>
          <a:xfrm>
            <a:off x="5198102" y="4274498"/>
            <a:ext cx="565202" cy="52480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738410" y="4810700"/>
            <a:ext cx="1444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グループ</a:t>
            </a:r>
            <a:endParaRPr lang="en-US" altLang="ja-JP" sz="105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20810" y="4810700"/>
            <a:ext cx="1444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</a:t>
            </a:r>
            <a:endParaRPr lang="en-US" altLang="ja-JP" sz="105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8011177" y="3929059"/>
            <a:ext cx="2714880" cy="1227689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ja-JP" altLang="en-US" sz="16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テナント用カウント</a:t>
            </a:r>
            <a:endParaRPr lang="en-US" altLang="ja-JP" sz="16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351" y="4320584"/>
            <a:ext cx="508531" cy="43206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8628240" y="4767158"/>
            <a:ext cx="1444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</a:t>
            </a:r>
            <a:endParaRPr lang="en-US" altLang="ja-JP" sz="105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EEB9"/>
              </a:clrFrom>
              <a:clrTo>
                <a:srgbClr val="FFEE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39825" r="80967" b="27589"/>
          <a:stretch/>
        </p:blipFill>
        <p:spPr>
          <a:xfrm>
            <a:off x="1721639" y="4265915"/>
            <a:ext cx="410247" cy="512809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1183006" y="4833659"/>
            <a:ext cx="1444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利用者</a:t>
            </a:r>
            <a:endParaRPr lang="en-US" altLang="ja-JP" sz="105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5" name="直線矢印コネクタ 24"/>
          <p:cNvCxnSpPr>
            <a:stCxn id="22" idx="3"/>
            <a:endCxn id="7" idx="1"/>
          </p:cNvCxnSpPr>
          <p:nvPr/>
        </p:nvCxnSpPr>
        <p:spPr>
          <a:xfrm>
            <a:off x="2131886" y="4522320"/>
            <a:ext cx="2013041" cy="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7" idx="3"/>
            <a:endCxn id="8" idx="1"/>
          </p:cNvCxnSpPr>
          <p:nvPr/>
        </p:nvCxnSpPr>
        <p:spPr>
          <a:xfrm>
            <a:off x="4555174" y="4528389"/>
            <a:ext cx="642928" cy="8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8" idx="3"/>
            <a:endCxn id="20" idx="1"/>
          </p:cNvCxnSpPr>
          <p:nvPr/>
        </p:nvCxnSpPr>
        <p:spPr>
          <a:xfrm flipV="1">
            <a:off x="5763304" y="4536614"/>
            <a:ext cx="3351047" cy="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EEB9"/>
              </a:clrFrom>
              <a:clrTo>
                <a:srgbClr val="FFEE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" t="39825" r="80967" b="27589"/>
          <a:stretch/>
        </p:blipFill>
        <p:spPr>
          <a:xfrm>
            <a:off x="4144927" y="5055755"/>
            <a:ext cx="410247" cy="512809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EEB9"/>
              </a:clrFrom>
              <a:clrTo>
                <a:srgbClr val="FFEE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5" t="33308" r="56533" b="24331"/>
          <a:stretch/>
        </p:blipFill>
        <p:spPr>
          <a:xfrm>
            <a:off x="5198102" y="5058269"/>
            <a:ext cx="565202" cy="524809"/>
          </a:xfrm>
          <a:prstGeom prst="rect">
            <a:avLst/>
          </a:prstGeom>
        </p:spPr>
      </p:pic>
      <p:sp>
        <p:nvSpPr>
          <p:cNvPr id="50" name="円/楕円 49"/>
          <p:cNvSpPr/>
          <p:nvPr/>
        </p:nvSpPr>
        <p:spPr>
          <a:xfrm>
            <a:off x="4307959" y="56724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2" name="円/楕円 51"/>
          <p:cNvSpPr/>
          <p:nvPr/>
        </p:nvSpPr>
        <p:spPr>
          <a:xfrm>
            <a:off x="4307959" y="58629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円/楕円 52"/>
          <p:cNvSpPr/>
          <p:nvPr/>
        </p:nvSpPr>
        <p:spPr>
          <a:xfrm>
            <a:off x="4307959" y="60534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円/楕円 53"/>
          <p:cNvSpPr/>
          <p:nvPr/>
        </p:nvSpPr>
        <p:spPr>
          <a:xfrm>
            <a:off x="5435719" y="56724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円/楕円 54"/>
          <p:cNvSpPr/>
          <p:nvPr/>
        </p:nvSpPr>
        <p:spPr>
          <a:xfrm>
            <a:off x="5435719" y="58629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  <p:sp>
        <p:nvSpPr>
          <p:cNvPr id="56" name="円/楕円 55"/>
          <p:cNvSpPr/>
          <p:nvPr/>
        </p:nvSpPr>
        <p:spPr>
          <a:xfrm>
            <a:off x="5435719" y="6053447"/>
            <a:ext cx="73542" cy="6934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lang="ja-JP" altLang="en-US" dirty="0" smtClean="0"/>
              <a:t>．テナントアカウントの操作＠ログインとスイッチロール</a:t>
            </a:r>
            <a:endParaRPr lang="en-US" altLang="ja-JP" dirty="0"/>
          </a:p>
        </p:txBody>
      </p:sp>
      <p:sp>
        <p:nvSpPr>
          <p:cNvPr id="21" name="正方形/長方形 20"/>
          <p:cNvSpPr/>
          <p:nvPr/>
        </p:nvSpPr>
        <p:spPr>
          <a:xfrm>
            <a:off x="172188" y="963447"/>
            <a:ext cx="118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以外のユーザはログイン後、スイッチロールをしてから作業を</a:t>
            </a:r>
            <a:r>
              <a:rPr lang="ja-JP" altLang="en-US" sz="28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行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う</a:t>
            </a:r>
            <a:endParaRPr lang="en-US" altLang="ja-JP" sz="28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72188" y="1676366"/>
            <a:ext cx="11844000" cy="34163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①操作する場所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マネジメントコンソール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②ログインするアカウント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管理用アカウントとして払出されたアカウントを利用する。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→最初の案件時に引き渡される。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③ログインする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のユーザが作成し、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以外のグループに所属しているユーザ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3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２．テナントアカウントの操作＠ログインとスイッチロール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操作イメージ　ログインとスイッチロール（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2021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月時点）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①マネジメントコンソールにログインする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https://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console.aws.amazon.com/console/home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5438"/>
          <a:stretch/>
        </p:blipFill>
        <p:spPr>
          <a:xfrm>
            <a:off x="364900" y="2262981"/>
            <a:ext cx="11458575" cy="4010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194626" y="3143685"/>
            <a:ext cx="7997374" cy="1451428"/>
          </a:xfrm>
          <a:prstGeom prst="wedgeRoundRectCallout">
            <a:avLst>
              <a:gd name="adj1" fmla="val -53999"/>
              <a:gd name="adj2" fmla="val 4087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・アカウントは、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から連絡のあった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管理用アカウントの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・ユーザ名は、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のユーザが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作成し、</a:t>
            </a:r>
            <a:r>
              <a:rPr lang="en-US" altLang="ja-JP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以外に所属している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</a:t>
            </a:r>
            <a:endParaRPr lang="en-US" altLang="ja-JP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2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lang="ja-JP" altLang="en-US" dirty="0" smtClean="0"/>
              <a:t>．</a:t>
            </a:r>
            <a:r>
              <a:rPr lang="ja-JP" altLang="en-US" dirty="0"/>
              <a:t>テナントアカウントの操作＠ログインとスイッチロール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569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②いまログインしたアカウントは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管理アカウントだ。システムを構築するための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テナントアカウントにスイッチするため、上部タブの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ユーザ名が記載されている箇所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をクリックし、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続けて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ロールの切り替え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をクリックする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b="31874"/>
          <a:stretch/>
        </p:blipFill>
        <p:spPr>
          <a:xfrm>
            <a:off x="1103392" y="1920885"/>
            <a:ext cx="9912191" cy="43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lang="ja-JP" altLang="en-US" dirty="0" smtClean="0"/>
              <a:t>．</a:t>
            </a:r>
            <a:r>
              <a:rPr lang="ja-JP" altLang="en-US" dirty="0"/>
              <a:t>テナントアカウントの操作＠ログインとスイッチロール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569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③アカウントには、対象のアカウント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を入れる。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アカウント契約時に</a:t>
            </a:r>
            <a:r>
              <a:rPr lang="en-US" altLang="ja-JP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から通知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される。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ロールはユーザに権限があるロールを指定する。</a:t>
            </a:r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ロール名もアカウント契約時に通知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される。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表示名は任意。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スイッチしたアカウントにてシステム開発を行う。</a:t>
            </a: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9881" t="20651" r="10636" b="25037"/>
          <a:stretch/>
        </p:blipFill>
        <p:spPr>
          <a:xfrm>
            <a:off x="624181" y="2297931"/>
            <a:ext cx="9690622" cy="3498435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6773164" y="1953183"/>
            <a:ext cx="5338626" cy="4399491"/>
          </a:xfrm>
          <a:prstGeom prst="wedgeRoundRectCallout">
            <a:avLst>
              <a:gd name="adj1" fmla="val -33538"/>
              <a:gd name="adj2" fmla="val 5921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ロール名は以下の命名規約に従っている。</a:t>
            </a:r>
            <a:endParaRPr lang="en-US" altLang="ja-JP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a-XXXX-YY-</a:t>
            </a:r>
            <a:r>
              <a:rPr lang="en-US" altLang="ja-JP" b="1" dirty="0" err="1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tn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-ZZZZ-α-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ロール名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endParaRPr lang="en-US" altLang="ja-JP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：固定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XXXX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：銀行識別子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b="1" dirty="0" err="1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ykhm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等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YY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：本番開発識別子　本番は</a:t>
            </a:r>
            <a:r>
              <a:rPr lang="en-US" altLang="ja-JP" b="1" dirty="0" err="1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pr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開発は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dv</a:t>
            </a: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ZZZZ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：テナント識別子　ユーザが指定する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α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：ロール識別子 中央系ロールは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テナント系は</a:t>
            </a:r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</a:t>
            </a:r>
          </a:p>
          <a:p>
            <a:endParaRPr lang="en-US" altLang="ja-JP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＜例</a:t>
            </a:r>
            <a:r>
              <a:rPr lang="ja-JP" altLang="en-US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＞</a:t>
            </a:r>
            <a:endParaRPr lang="en-US" altLang="ja-JP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a-ykhm-pr-tn-abc1-C-ServiceMaintenanceRole</a:t>
            </a:r>
          </a:p>
        </p:txBody>
      </p:sp>
    </p:spTree>
    <p:extLst>
      <p:ext uri="{BB962C8B-B14F-4D97-AF65-F5344CB8AC3E}">
        <p14:creationId xmlns:p14="http://schemas.microsoft.com/office/powerpoint/2010/main" val="2873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変更</a:t>
            </a:r>
            <a:r>
              <a:rPr lang="ja-JP" altLang="en-US" dirty="0" smtClean="0"/>
              <a:t>履歴</a:t>
            </a:r>
            <a:endParaRPr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4919"/>
              </p:ext>
            </p:extLst>
          </p:nvPr>
        </p:nvGraphicFramePr>
        <p:xfrm>
          <a:off x="402489" y="965850"/>
          <a:ext cx="11461264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7080">
                  <a:extLst>
                    <a:ext uri="{9D8B030D-6E8A-4147-A177-3AD203B41FA5}">
                      <a16:colId xmlns:a16="http://schemas.microsoft.com/office/drawing/2014/main" val="137099047"/>
                    </a:ext>
                  </a:extLst>
                </a:gridCol>
                <a:gridCol w="597877">
                  <a:extLst>
                    <a:ext uri="{9D8B030D-6E8A-4147-A177-3AD203B41FA5}">
                      <a16:colId xmlns:a16="http://schemas.microsoft.com/office/drawing/2014/main" val="1202643488"/>
                    </a:ext>
                  </a:extLst>
                </a:gridCol>
                <a:gridCol w="9179169">
                  <a:extLst>
                    <a:ext uri="{9D8B030D-6E8A-4147-A177-3AD203B41FA5}">
                      <a16:colId xmlns:a16="http://schemas.microsoft.com/office/drawing/2014/main" val="912498628"/>
                    </a:ext>
                  </a:extLst>
                </a:gridCol>
                <a:gridCol w="1137138">
                  <a:extLst>
                    <a:ext uri="{9D8B030D-6E8A-4147-A177-3AD203B41FA5}">
                      <a16:colId xmlns:a16="http://schemas.microsoft.com/office/drawing/2014/main" val="593561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400" b="0" dirty="0" smtClean="0"/>
                        <a:t>項番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err="1" smtClean="0"/>
                        <a:t>Ver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0" dirty="0" smtClean="0"/>
                        <a:t>修正内容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0" dirty="0" smtClean="0"/>
                        <a:t>修正日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8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1.00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初版制定（「</a:t>
                      </a:r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AWS_</a:t>
                      </a:r>
                      <a:r>
                        <a:rPr kumimoji="1" lang="ja-JP" altLang="en-US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ガイド</a:t>
                      </a:r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_A-gate</a:t>
                      </a:r>
                      <a:r>
                        <a:rPr kumimoji="1" lang="ja-JP" altLang="en-US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の使い方」から切り出し）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2021/4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35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1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05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2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9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6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7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2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400" b="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b="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2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5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１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．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管理グループの操作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91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１</a:t>
            </a:r>
            <a:r>
              <a:rPr lang="ja-JP" altLang="en-US" dirty="0" smtClean="0"/>
              <a:t>．</a:t>
            </a:r>
            <a:r>
              <a:rPr lang="en-US" altLang="ja-JP" dirty="0" smtClean="0"/>
              <a:t>ID</a:t>
            </a:r>
            <a:r>
              <a:rPr lang="ja-JP" altLang="en-US" dirty="0" smtClean="0"/>
              <a:t>管理</a:t>
            </a:r>
            <a:r>
              <a:rPr lang="en-US" altLang="ja-JP" dirty="0" smtClean="0"/>
              <a:t>G</a:t>
            </a:r>
            <a:r>
              <a:rPr lang="ja-JP" altLang="en-US" dirty="0" smtClean="0"/>
              <a:t>の操作</a:t>
            </a:r>
            <a:endParaRPr lang="en-US" altLang="ja-JP" dirty="0" smtClean="0"/>
          </a:p>
        </p:txBody>
      </p:sp>
      <p:sp>
        <p:nvSpPr>
          <p:cNvPr id="21" name="正方形/長方形 20"/>
          <p:cNvSpPr/>
          <p:nvPr/>
        </p:nvSpPr>
        <p:spPr>
          <a:xfrm>
            <a:off x="172188" y="963447"/>
            <a:ext cx="118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28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のユーザは、ユーザの作成・削除・グループの追加・除外を実施する。</a:t>
            </a:r>
            <a:endParaRPr lang="en-US" altLang="ja-JP" sz="28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72188" y="1676366"/>
            <a:ext cx="11844000" cy="37856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①操作する場所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AWS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マネジメントコンソール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②ログインするアカウント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管理用アカウントとして払出されたアカウントを利用する。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→最初の案件時に引き渡される。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③ログインする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別紙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基本サービス</a:t>
            </a:r>
            <a:r>
              <a:rPr lang="en-US" altLang="ja-JP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(AWS)</a:t>
            </a: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詳細情報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シートに記載した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管理者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または、上記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管理者にて作成され、かつ</a:t>
            </a:r>
            <a:r>
              <a:rPr lang="en-US" altLang="ja-JP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管理グループに所属するユーザ</a:t>
            </a:r>
            <a:endParaRPr lang="en-US" altLang="ja-JP" sz="2400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91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１－１．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ID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管理グループの操作</a:t>
            </a:r>
            <a: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＠ユーザ追加・削除イメージ</a:t>
            </a:r>
            <a:endParaRPr lang="ja-JP" altLang="en-US" sz="4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1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 smtClean="0"/>
              <a:t>ID</a:t>
            </a:r>
            <a:r>
              <a:rPr lang="ja-JP" altLang="en-US" dirty="0" smtClean="0"/>
              <a:t>管理</a:t>
            </a:r>
            <a:r>
              <a:rPr lang="en-US" altLang="ja-JP" dirty="0" smtClean="0"/>
              <a:t>G</a:t>
            </a:r>
            <a:r>
              <a:rPr lang="ja-JP" altLang="en-US" dirty="0" smtClean="0"/>
              <a:t>の操作＠ユーザ追加イメージ</a:t>
            </a:r>
            <a:endParaRPr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9389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操作イメージ　ユーザ追加（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2021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月時点）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①マネジメントコンソールにログインする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https://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  <a:hlinkClick r:id="rId3"/>
              </a:rPr>
              <a:t>console.aws.amazon.com/console/home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/>
          <a:srcRect b="45438"/>
          <a:stretch/>
        </p:blipFill>
        <p:spPr>
          <a:xfrm>
            <a:off x="364900" y="2262981"/>
            <a:ext cx="11458575" cy="4010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194626" y="3143685"/>
            <a:ext cx="7997374" cy="1451428"/>
          </a:xfrm>
          <a:prstGeom prst="wedgeRoundRectCallout">
            <a:avLst>
              <a:gd name="adj1" fmla="val -53999"/>
              <a:gd name="adj2" fmla="val 40875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・アカウントは、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A-gate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から連絡のあった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管理用アカウントの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・ユーザ名は、基本契約時に指定したユーザ、または、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に所属するユーザ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8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の操作＠ユーザ追加イメージ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1200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lang="en-US" altLang="ja-JP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サービスを選択する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ja-JP" sz="2400" b="1" dirty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1361453"/>
            <a:ext cx="11458575" cy="4518819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018814" y="2984049"/>
            <a:ext cx="5696686" cy="851351"/>
          </a:xfrm>
          <a:prstGeom prst="wedgeRoundRectCallout">
            <a:avLst>
              <a:gd name="adj1" fmla="val -49955"/>
              <a:gd name="adj2" fmla="val -144652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・サービスの検索で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IAM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と打鍵して選択する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他にも最近アクセスしたサービスから行ってもよい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5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１－１．</a:t>
            </a:r>
            <a:r>
              <a:rPr lang="en-US" altLang="ja-JP" dirty="0"/>
              <a:t>ID</a:t>
            </a:r>
            <a:r>
              <a:rPr lang="ja-JP" altLang="en-US" dirty="0"/>
              <a:t>管理</a:t>
            </a:r>
            <a:r>
              <a:rPr lang="en-US" altLang="ja-JP" dirty="0"/>
              <a:t>G</a:t>
            </a:r>
            <a:r>
              <a:rPr lang="ja-JP" altLang="en-US" dirty="0"/>
              <a:t>の操作＠ユーザ追加イメージ</a:t>
            </a:r>
            <a:endParaRPr lang="en-US" altLang="ja-JP" dirty="0"/>
          </a:p>
        </p:txBody>
      </p:sp>
      <p:sp>
        <p:nvSpPr>
          <p:cNvPr id="4" name="正方形/長方形 3"/>
          <p:cNvSpPr/>
          <p:nvPr/>
        </p:nvSpPr>
        <p:spPr>
          <a:xfrm>
            <a:off x="172188" y="718427"/>
            <a:ext cx="11844000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2400" b="1" dirty="0" smtClean="0">
                <a:solidFill>
                  <a:schemeClr val="accent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③左ペインからユーザをクリックし、ユーザ一覧画面を表示し、ユーザーを追加をクリックする</a:t>
            </a:r>
            <a:endParaRPr lang="en-US" altLang="ja-JP" sz="2400" b="1" dirty="0" smtClean="0">
              <a:solidFill>
                <a:schemeClr val="accent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1423991"/>
            <a:ext cx="11458575" cy="4367210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4958206" y="1650098"/>
            <a:ext cx="6433694" cy="1451428"/>
          </a:xfrm>
          <a:prstGeom prst="wedgeRoundRectCallout">
            <a:avLst>
              <a:gd name="adj1" fmla="val -69434"/>
              <a:gd name="adj2" fmla="val 20750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・ユーザーを削除する際は、ユーザ名の左のボックスにチェックし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ユーザーの削除をクリックする。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243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テーションテンプレート2017">
  <a:themeElements>
    <a:clrScheme name="NTT DATA COLOR MASTER">
      <a:dk1>
        <a:srgbClr val="404040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ユーザー定義 2">
      <a:majorFont>
        <a:latin typeface="HGPｺﾞｼｯｸE"/>
        <a:ea typeface="HGPｺﾞｼｯｸE"/>
        <a:cs typeface=""/>
      </a:majorFont>
      <a:minorFont>
        <a:latin typeface="HGPｺﾞｼｯｸE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20" id="{9071B18C-AB37-F449-AA4F-DC3EE43039E6}" vid="{7FA1D19E-BDD0-904D-BFB1-053B342FA9C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Presentation_Template_169_JP</Template>
  <TotalTime>8344</TotalTime>
  <Words>2219</Words>
  <Application>Microsoft Office PowerPoint</Application>
  <PresentationFormat>ワイド画面</PresentationFormat>
  <Paragraphs>249</Paragraphs>
  <Slides>37</Slides>
  <Notes>31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5" baseType="lpstr">
      <vt:lpstr>HGPｺﾞｼｯｸE</vt:lpstr>
      <vt:lpstr>HGPｺﾞｼｯｸE</vt:lpstr>
      <vt:lpstr>HGP創英角ｺﾞｼｯｸUB</vt:lpstr>
      <vt:lpstr>Meiryo UI</vt:lpstr>
      <vt:lpstr>MS PGothic</vt:lpstr>
      <vt:lpstr>游ゴシック</vt:lpstr>
      <vt:lpstr>Arial</vt:lpstr>
      <vt:lpstr>プレゼンテーションテンプレート2017</vt:lpstr>
      <vt:lpstr>A-gateの使い方 （IAM・基本操作編）</vt:lpstr>
      <vt:lpstr>PowerPoint プレゼンテーション</vt:lpstr>
      <vt:lpstr>PowerPoint プレゼンテーション</vt:lpstr>
      <vt:lpstr>１．ID管理グループの操作</vt:lpstr>
      <vt:lpstr>PowerPoint プレゼンテーション</vt:lpstr>
      <vt:lpstr>１－１．ID管理グループの操作 ＠ユーザ追加・削除イメージ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１－１．【補足】 ID管理グループの操作 ＠既存ユーザのキー作成・削除イメージ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１－２．ID管理グループの操作 ＠グループ追加・除外イメージ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４．テナントアカウントの操作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NTTDATA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パブリッククラウド活用バイブル</dc:title>
  <dc:creator>山中 崇広</dc:creator>
  <cp:lastModifiedBy>山中 崇広</cp:lastModifiedBy>
  <cp:revision>592</cp:revision>
  <dcterms:created xsi:type="dcterms:W3CDTF">2018-07-31T01:26:43Z</dcterms:created>
  <dcterms:modified xsi:type="dcterms:W3CDTF">2021-04-26T04:22:44Z</dcterms:modified>
</cp:coreProperties>
</file>